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61" r:id="rId7"/>
    <p:sldId id="258" r:id="rId8"/>
    <p:sldId id="262" r:id="rId9"/>
    <p:sldId id="269" r:id="rId10"/>
    <p:sldId id="266" r:id="rId11"/>
    <p:sldId id="265" r:id="rId12"/>
    <p:sldId id="268" r:id="rId13"/>
    <p:sldId id="259" r:id="rId14"/>
    <p:sldId id="263" r:id="rId15"/>
    <p:sldId id="264" r:id="rId16"/>
    <p:sldId id="270" r:id="rId17"/>
    <p:sldId id="260" r:id="rId18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58"/>
            <p14:sldId id="262"/>
            <p14:sldId id="269"/>
            <p14:sldId id="266"/>
            <p14:sldId id="265"/>
            <p14:sldId id="268"/>
            <p14:sldId id="259"/>
            <p14:sldId id="263"/>
            <p14:sldId id="264"/>
            <p14:sldId id="270"/>
            <p14:sldId id="260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-114" y="-28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11.03.2014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11/03/2014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smtClean="0"/>
              <a:t>Warum</a:t>
            </a:r>
            <a:r>
              <a:rPr lang="de-DE" baseline="0" dirty="0" smtClean="0"/>
              <a:t> push?: </a:t>
            </a:r>
            <a:r>
              <a:rPr lang="de-DE" dirty="0" err="1" smtClean="0"/>
              <a:t>Pushing</a:t>
            </a:r>
            <a:r>
              <a:rPr lang="de-DE" baseline="0" dirty="0" smtClean="0"/>
              <a:t> &gt; </a:t>
            </a:r>
            <a:r>
              <a:rPr lang="de-DE" baseline="0" dirty="0" err="1" smtClean="0"/>
              <a:t>Polling</a:t>
            </a:r>
            <a:endParaRPr lang="de-DE" baseline="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Warum </a:t>
            </a:r>
            <a:r>
              <a:rPr lang="de-DE" baseline="0" dirty="0" err="1" smtClean="0"/>
              <a:t>PubSubHubbub</a:t>
            </a:r>
            <a:r>
              <a:rPr lang="de-DE" baseline="0" dirty="0" smtClean="0"/>
              <a:t>?: Idee von </a:t>
            </a:r>
            <a:r>
              <a:rPr lang="de-DE" baseline="0" dirty="0" err="1" smtClean="0"/>
              <a:t>WikiData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Customer </a:t>
            </a:r>
            <a:r>
              <a:rPr lang="en-US" dirty="0" smtClean="0"/>
              <a:t>Reports - </a:t>
            </a:r>
            <a:r>
              <a:rPr lang="en-US" dirty="0" err="1" smtClean="0"/>
              <a:t>DBpedia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1800" dirty="0" smtClean="0">
              <a:latin typeface="NeoSans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eoSans" pitchFamily="50" charset="0"/>
              </a:rPr>
              <a:t>Use</a:t>
            </a:r>
            <a:r>
              <a:rPr lang="de-DE" sz="1800" dirty="0" smtClean="0">
                <a:latin typeface="NeoSans" pitchFamily="50" charset="0"/>
              </a:rPr>
              <a:t> </a:t>
            </a:r>
            <a:r>
              <a:rPr lang="en-US" sz="1800" dirty="0" smtClean="0">
                <a:latin typeface="NeoSans" pitchFamily="50" charset="0"/>
              </a:rPr>
              <a:t>currently</a:t>
            </a:r>
            <a:r>
              <a:rPr lang="de-DE" sz="1800" dirty="0" smtClean="0">
                <a:latin typeface="NeoSans" pitchFamily="50" charset="0"/>
              </a:rPr>
              <a:t> ﻿OAI-PMH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eoSans" pitchFamily="50" charset="0"/>
              </a:rPr>
              <a:t>Requirements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eoSans" pitchFamily="50" charset="0"/>
              </a:rPr>
              <a:t>Mirroring of all entities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eoSans" pitchFamily="50" charset="0"/>
              </a:rPr>
              <a:t>Metadata of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eoSans" pitchFamily="50" charset="0"/>
              </a:rPr>
              <a:t>Subscriber client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eoSans" pitchFamily="50" charset="0"/>
              </a:rPr>
              <a:t>As many </a:t>
            </a:r>
            <a:r>
              <a:rPr lang="en-US" sz="1800" dirty="0">
                <a:latin typeface="NeoSans" pitchFamily="50" charset="0"/>
              </a:rPr>
              <a:t>output formats as </a:t>
            </a:r>
            <a:r>
              <a:rPr lang="en-US" sz="1800" dirty="0" smtClean="0">
                <a:latin typeface="NeoSans" pitchFamily="50" charset="0"/>
              </a:rPr>
              <a:t>possible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500" dirty="0" smtClean="0">
                <a:latin typeface="NeoSans" pitchFamily="50" charset="0"/>
              </a:rPr>
              <a:t>Wiki Markup </a:t>
            </a:r>
            <a:r>
              <a:rPr lang="en-US" sz="1500" dirty="0" smtClean="0">
                <a:latin typeface="NeoSans" pitchFamily="50" charset="0"/>
              </a:rPr>
              <a:t>unnecessary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>
              <a:latin typeface="NeoSans" pitchFamily="50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2054" name="Picture 6" descr="http://upload.wikimedia.org/wikipedia/commons/thumb/7/73/DBpediaLogo.svg/1000px-DBpedia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143" y="1554036"/>
            <a:ext cx="3015347" cy="18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323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Protocol </a:t>
            </a:r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latin typeface="NeoSans" pitchFamily="50" charset="0"/>
              </a:rPr>
              <a:t>original for RSS-Feeds </a:t>
            </a:r>
            <a:r>
              <a:rPr lang="en-US" dirty="0">
                <a:latin typeface="NeoSans" pitchFamily="50" charset="0"/>
                <a:sym typeface="Wingdings" panose="05000000000000000000" pitchFamily="2" charset="2"/>
              </a:rPr>
              <a:t> </a:t>
            </a:r>
            <a:r>
              <a:rPr lang="en-US" dirty="0" smtClean="0">
                <a:latin typeface="NeoSans" pitchFamily="50" charset="0"/>
                <a:sym typeface="Wingdings" panose="05000000000000000000" pitchFamily="2" charset="2"/>
              </a:rPr>
              <a:t>resource =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latin typeface="NeoSans" pitchFamily="50" charset="0"/>
                <a:sym typeface="Wingdings" panose="05000000000000000000" pitchFamily="2" charset="2"/>
              </a:rPr>
              <a:t>URL </a:t>
            </a:r>
            <a:r>
              <a:rPr lang="en-US" dirty="0" smtClean="0">
                <a:latin typeface="NeoSans" pitchFamily="50" charset="0"/>
                <a:sym typeface="Wingdings" panose="05000000000000000000" pitchFamily="2" charset="2"/>
              </a:rPr>
              <a:t>for all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latin typeface="NeoSans" pitchFamily="50" charset="0"/>
                <a:sym typeface="Wingdings" panose="05000000000000000000" pitchFamily="2" charset="2"/>
              </a:rPr>
              <a:t>New URL </a:t>
            </a:r>
            <a:r>
              <a:rPr lang="de-DE" dirty="0" err="1" smtClean="0">
                <a:latin typeface="NeoSans" pitchFamily="50" charset="0"/>
                <a:sym typeface="Wingdings" panose="05000000000000000000" pitchFamily="2" charset="2"/>
              </a:rPr>
              <a:t>for</a:t>
            </a:r>
            <a:r>
              <a:rPr lang="de-DE" dirty="0" smtClean="0">
                <a:latin typeface="NeoSans" pitchFamily="50" charset="0"/>
                <a:sym typeface="Wingdings" panose="05000000000000000000" pitchFamily="2" charset="2"/>
              </a:rPr>
              <a:t> all </a:t>
            </a:r>
            <a:r>
              <a:rPr lang="de-DE" dirty="0" err="1" smtClean="0">
                <a:latin typeface="NeoSans" pitchFamily="50" charset="0"/>
                <a:sym typeface="Wingdings" panose="05000000000000000000" pitchFamily="2" charset="2"/>
              </a:rPr>
              <a:t>output</a:t>
            </a:r>
            <a:r>
              <a:rPr lang="de-DE" dirty="0" smtClean="0">
                <a:latin typeface="NeoSans" pitchFamily="50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latin typeface="NeoSans" pitchFamily="50" charset="0"/>
                <a:sym typeface="Wingdings" panose="05000000000000000000" pitchFamily="2" charset="2"/>
              </a:rPr>
              <a:t>formats</a:t>
            </a:r>
            <a:endParaRPr lang="de-DE" dirty="0" smtClean="0">
              <a:latin typeface="NeoSans" pitchFamily="50" charset="0"/>
              <a:sym typeface="Wingdings" panose="05000000000000000000" pitchFamily="2" charset="2"/>
            </a:endParaRPr>
          </a:p>
          <a:p>
            <a:pPr marL="150876" lvl="1" indent="0">
              <a:buNone/>
            </a:pPr>
            <a:endParaRPr lang="en-US" dirty="0" smtClean="0">
              <a:latin typeface="NeoSans" pitchFamily="50" charset="0"/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>
                <a:latin typeface="NeoSans" pitchFamily="50" charset="0"/>
                <a:sym typeface="Wingdings" panose="05000000000000000000" pitchFamily="2" charset="2"/>
              </a:rPr>
              <a:t>No</a:t>
            </a:r>
            <a:r>
              <a:rPr lang="de-DE" dirty="0" smtClean="0">
                <a:latin typeface="NeoSans" pitchFamily="50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latin typeface="NeoSans" pitchFamily="50" charset="0"/>
                <a:sym typeface="Wingdings" panose="05000000000000000000" pitchFamily="2" charset="2"/>
              </a:rPr>
              <a:t>metadata</a:t>
            </a:r>
            <a:endParaRPr lang="de-DE" dirty="0" smtClean="0">
              <a:latin typeface="NeoSans" pitchFamily="50" charset="0"/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latin typeface="NeoSans" pitchFamily="50" charset="0"/>
                <a:sym typeface="Wingdings" panose="05000000000000000000" pitchFamily="2" charset="2"/>
              </a:rPr>
              <a:t>Insert, </a:t>
            </a:r>
            <a:r>
              <a:rPr lang="en-US" dirty="0" smtClean="0">
                <a:latin typeface="NeoSans" pitchFamily="50" charset="0"/>
                <a:sym typeface="Wingdings" panose="05000000000000000000" pitchFamily="2" charset="2"/>
              </a:rPr>
              <a:t>deletes, changes indistinguishable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latin typeface="NeoSans" pitchFamily="50" charset="0"/>
                <a:sym typeface="Wingdings" panose="05000000000000000000" pitchFamily="2" charset="2"/>
              </a:rPr>
              <a:t>Wikipage</a:t>
            </a:r>
            <a:r>
              <a:rPr lang="de-DE" dirty="0" smtClean="0">
                <a:latin typeface="NeoSans" pitchFamily="50" charset="0"/>
                <a:sym typeface="Wingdings" panose="05000000000000000000" pitchFamily="2" charset="2"/>
              </a:rPr>
              <a:t> URL </a:t>
            </a:r>
            <a:r>
              <a:rPr lang="de-DE" dirty="0" smtClean="0">
                <a:latin typeface="Times New Roman"/>
                <a:cs typeface="Times New Roman"/>
                <a:sym typeface="Wingdings" panose="05000000000000000000" pitchFamily="2" charset="2"/>
              </a:rPr>
              <a:t>≠ </a:t>
            </a:r>
            <a:r>
              <a:rPr lang="de-DE" dirty="0" err="1" smtClean="0">
                <a:latin typeface="NeoSans" pitchFamily="50" charset="0"/>
                <a:cs typeface="Times New Roman"/>
                <a:sym typeface="Wingdings" panose="05000000000000000000" pitchFamily="2" charset="2"/>
              </a:rPr>
              <a:t>resource</a:t>
            </a:r>
            <a:r>
              <a:rPr lang="de-DE" dirty="0" smtClean="0">
                <a:latin typeface="NeoSans" pitchFamily="50" charset="0"/>
                <a:cs typeface="Times New Roman"/>
                <a:sym typeface="Wingdings" panose="05000000000000000000" pitchFamily="2" charset="2"/>
              </a:rPr>
              <a:t> URL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latin typeface="NeoSans" pitchFamily="50" charset="0"/>
              <a:cs typeface="Times New Roman"/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latin typeface="NeoSans" pitchFamily="50" charset="0"/>
                <a:cs typeface="Times New Roman"/>
                <a:sym typeface="Wingdings" panose="05000000000000000000" pitchFamily="2" charset="2"/>
              </a:rPr>
              <a:t>Groups </a:t>
            </a:r>
            <a:r>
              <a:rPr lang="de-DE" dirty="0" err="1" smtClean="0">
                <a:latin typeface="NeoSans" pitchFamily="50" charset="0"/>
                <a:cs typeface="Times New Roman"/>
                <a:sym typeface="Wingdings" panose="05000000000000000000" pitchFamily="2" charset="2"/>
              </a:rPr>
              <a:t>of</a:t>
            </a:r>
            <a:r>
              <a:rPr lang="de-DE" dirty="0" smtClean="0">
                <a:latin typeface="NeoSans" pitchFamily="50" charset="0"/>
                <a:cs typeface="Times New Roman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latin typeface="NeoSans" pitchFamily="50" charset="0"/>
                <a:cs typeface="Times New Roman"/>
                <a:sym typeface="Wingdings" panose="05000000000000000000" pitchFamily="2" charset="2"/>
              </a:rPr>
              <a:t>resources</a:t>
            </a:r>
            <a:r>
              <a:rPr lang="de-DE" dirty="0" smtClean="0">
                <a:latin typeface="NeoSans" pitchFamily="50" charset="0"/>
                <a:cs typeface="Times New Roman"/>
                <a:sym typeface="Wingdings" panose="05000000000000000000" pitchFamily="2" charset="2"/>
              </a:rPr>
              <a:t> not </a:t>
            </a:r>
            <a:r>
              <a:rPr lang="de-DE" dirty="0" err="1" smtClean="0">
                <a:latin typeface="NeoSans" pitchFamily="50" charset="0"/>
                <a:cs typeface="Times New Roman"/>
                <a:sym typeface="Wingdings" panose="05000000000000000000" pitchFamily="2" charset="2"/>
              </a:rPr>
              <a:t>supported</a:t>
            </a:r>
            <a:endParaRPr lang="de-DE" dirty="0">
              <a:latin typeface="NeoSans" pitchFamily="50" charset="0"/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latin typeface="NeoSans" pitchFamily="50" charset="0"/>
                <a:sym typeface="Wingdings" panose="05000000000000000000" pitchFamily="2" charset="2"/>
              </a:rPr>
              <a:t>Performans</a:t>
            </a:r>
            <a:r>
              <a:rPr lang="de-DE" dirty="0" smtClean="0">
                <a:latin typeface="NeoSans" pitchFamily="50" charset="0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latin typeface="NeoSans" pitchFamily="50" charset="0"/>
                <a:sym typeface="Wingdings" panose="05000000000000000000" pitchFamily="2" charset="2"/>
              </a:rPr>
              <a:t>issues</a:t>
            </a:r>
            <a:endParaRPr lang="de-DE" dirty="0" smtClean="0">
              <a:latin typeface="NeoSans" pitchFamily="50" charset="0"/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de-DE" dirty="0">
              <a:latin typeface="NeoSans" pitchFamily="50" charset="0"/>
              <a:sym typeface="Wingdings" panose="05000000000000000000" pitchFamily="2" charset="2"/>
            </a:endParaRPr>
          </a:p>
          <a:p>
            <a:pPr marL="150876" lvl="1" indent="0">
              <a:buNone/>
            </a:pPr>
            <a:endParaRPr lang="de-DE" dirty="0">
              <a:latin typeface="NeoSans" pitchFamily="50" charset="0"/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90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Possible</a:t>
            </a:r>
            <a:r>
              <a:rPr lang="de-DE" dirty="0" smtClean="0"/>
              <a:t>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600" dirty="0" smtClean="0">
              <a:latin typeface="NeoSans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NeoSans" pitchFamily="50" charset="0"/>
              </a:rPr>
              <a:t>Publisher is connected  with the export interface of </a:t>
            </a:r>
            <a:r>
              <a:rPr lang="en-US" sz="1600" dirty="0" err="1" smtClean="0">
                <a:latin typeface="NeoSans" pitchFamily="50" charset="0"/>
              </a:rPr>
              <a:t>Mediawiki</a:t>
            </a:r>
            <a:endParaRPr lang="en-US" sz="1600" dirty="0" smtClean="0">
              <a:latin typeface="NeoSans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>
              <a:latin typeface="NeoSans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NeoSans" pitchFamily="50" charset="0"/>
              </a:rPr>
              <a:t>S</a:t>
            </a:r>
            <a:r>
              <a:rPr lang="en-US" sz="1600" dirty="0" smtClean="0">
                <a:latin typeface="NeoSans" pitchFamily="50" charset="0"/>
              </a:rPr>
              <a:t>ubscriber is connected with the import interface of </a:t>
            </a:r>
            <a:r>
              <a:rPr lang="de-DE" sz="1600" dirty="0" smtClean="0">
                <a:latin typeface="NeoSans" pitchFamily="50" charset="0"/>
              </a:rPr>
              <a:t>Mediawiki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NeoSans" pitchFamily="50" charset="0"/>
              </a:rPr>
              <a:t>Only publish changes of all resources and changes of a single resource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NeoSans" pitchFamily="50" charset="0"/>
                <a:cs typeface="Times New Roman"/>
                <a:sym typeface="Wingdings" panose="05000000000000000000" pitchFamily="2" charset="2"/>
              </a:rPr>
              <a:t>Groups support can be implemented by subscribers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0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503491" lvl="1" indent="-342875">
              <a:buFont typeface="+mj-lt"/>
              <a:buAutoNum type="arabicPeriod"/>
            </a:pPr>
            <a:r>
              <a:rPr lang="en-US" dirty="0" err="1" smtClean="0"/>
              <a:t>DBPedia</a:t>
            </a:r>
            <a:endParaRPr lang="en-US" dirty="0" smtClean="0"/>
          </a:p>
          <a:p>
            <a:pPr marL="503491" lvl="1" indent="-342875">
              <a:buFont typeface="+mj-lt"/>
              <a:buAutoNum type="arabicPeriod"/>
            </a:pPr>
            <a:r>
              <a:rPr lang="en-US" dirty="0" smtClean="0"/>
              <a:t>Google Knowledge Graph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Protocol issues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PubSubHubbub</a:t>
            </a:r>
            <a:r>
              <a:rPr lang="en-US" dirty="0" smtClean="0"/>
              <a:t>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eoSans" pitchFamily="50" charset="0"/>
              </a:rPr>
              <a:t>Why do we test</a:t>
            </a:r>
            <a:r>
              <a:rPr lang="de-DE" sz="1800" dirty="0" smtClean="0"/>
              <a:t>?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eoSans" pitchFamily="50" charset="0"/>
              </a:rPr>
              <a:t>works </a:t>
            </a:r>
            <a:r>
              <a:rPr lang="en-US" sz="1800" dirty="0">
                <a:latin typeface="NeoSans" pitchFamily="50" charset="0"/>
              </a:rPr>
              <a:t>as </a:t>
            </a:r>
            <a:r>
              <a:rPr lang="en-US" sz="1800" dirty="0" smtClean="0">
                <a:latin typeface="NeoSans" pitchFamily="50" charset="0"/>
              </a:rPr>
              <a:t>expected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NeoSans" pitchFamily="50" charset="0"/>
              </a:rPr>
              <a:t>do not destroy other parts of the </a:t>
            </a:r>
            <a:r>
              <a:rPr lang="en-US" sz="1800" dirty="0" smtClean="0">
                <a:latin typeface="NeoSans" pitchFamily="50" charset="0"/>
              </a:rPr>
              <a:t>software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eoSans" pitchFamily="50" charset="0"/>
              </a:rPr>
              <a:t>meets design requirements 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>
              <a:latin typeface="NeoSans" pitchFamily="50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4065908"/>
            <a:ext cx="5953913" cy="394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2673630"/>
            <a:ext cx="5953913" cy="1392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49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Mediawiki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7500" y="4336392"/>
            <a:ext cx="4475748" cy="22000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http://upload.wikimedia.org/wikipedia/mediawiki/0/0e/GitWorkflow.svg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074" name="Picture 2" descr="File:GitWorkflow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500" y="794883"/>
            <a:ext cx="4547055" cy="347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435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PHPUnit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150" y="1208376"/>
            <a:ext cx="8458200" cy="3560248"/>
          </a:xfrm>
        </p:spPr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latin typeface="NeoSans" pitchFamily="50" charset="0"/>
              </a:rPr>
              <a:t>﻿</a:t>
            </a:r>
            <a:r>
              <a:rPr lang="en-US" sz="1600" dirty="0">
                <a:latin typeface="NeoSans" pitchFamily="50" charset="0"/>
              </a:rPr>
              <a:t>testing</a:t>
            </a:r>
            <a:r>
              <a:rPr lang="de-DE" sz="1600" dirty="0">
                <a:latin typeface="NeoSans" pitchFamily="50" charset="0"/>
              </a:rPr>
              <a:t> </a:t>
            </a:r>
            <a:r>
              <a:rPr lang="en-US" sz="1600" dirty="0">
                <a:latin typeface="NeoSans" pitchFamily="50" charset="0"/>
              </a:rPr>
              <a:t>framework</a:t>
            </a:r>
            <a:r>
              <a:rPr lang="de-DE" sz="1600" dirty="0">
                <a:latin typeface="NeoSans" pitchFamily="50" charset="0"/>
              </a:rPr>
              <a:t> </a:t>
            </a:r>
            <a:r>
              <a:rPr lang="en-US" sz="1600" dirty="0">
                <a:latin typeface="NeoSans" pitchFamily="50" charset="0"/>
              </a:rPr>
              <a:t>for</a:t>
            </a:r>
            <a:r>
              <a:rPr lang="de-DE" sz="1600" dirty="0">
                <a:latin typeface="NeoSans" pitchFamily="50" charset="0"/>
              </a:rPr>
              <a:t>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eoSans" pitchFamily="50" charset="0"/>
              </a:rPr>
              <a:t>﻿</a:t>
            </a:r>
            <a:r>
              <a:rPr lang="en-US" sz="1600" dirty="0" smtClean="0">
                <a:latin typeface="NeoSans" pitchFamily="50" charset="0"/>
              </a:rPr>
              <a:t>instance </a:t>
            </a:r>
            <a:r>
              <a:rPr lang="en-US" sz="1600" dirty="0">
                <a:latin typeface="NeoSans" pitchFamily="50" charset="0"/>
              </a:rPr>
              <a:t>of the </a:t>
            </a:r>
            <a:r>
              <a:rPr lang="en-US" sz="1600" dirty="0" err="1">
                <a:latin typeface="NeoSans" pitchFamily="50" charset="0"/>
              </a:rPr>
              <a:t>xUnit</a:t>
            </a:r>
            <a:r>
              <a:rPr lang="en-US" sz="1600" dirty="0">
                <a:latin typeface="NeoSans" pitchFamily="50" charset="0"/>
              </a:rPr>
              <a:t> </a:t>
            </a:r>
            <a:r>
              <a:rPr lang="en-US" sz="1600" dirty="0" smtClean="0">
                <a:latin typeface="NeoSans" pitchFamily="50" charset="0"/>
              </a:rPr>
              <a:t>architecture</a:t>
            </a:r>
            <a:endParaRPr lang="de-DE" sz="1600" dirty="0" smtClean="0">
              <a:latin typeface="NeoSans" pitchFamily="50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NeoSans" pitchFamily="50" charset="0"/>
              </a:rPr>
              <a:t>Conventions: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NeoSans" pitchFamily="50" charset="0"/>
              </a:rPr>
              <a:t>The tests for a class </a:t>
            </a:r>
            <a:r>
              <a:rPr lang="en-US" sz="1600" dirty="0" smtClean="0">
                <a:latin typeface="NeoSans" pitchFamily="50" charset="0"/>
              </a:rPr>
              <a:t>“Class” </a:t>
            </a:r>
            <a:r>
              <a:rPr lang="en-US" sz="1600" dirty="0">
                <a:latin typeface="NeoSans" pitchFamily="50" charset="0"/>
              </a:rPr>
              <a:t>go into a class </a:t>
            </a:r>
            <a:r>
              <a:rPr lang="en-US" sz="1600" dirty="0" smtClean="0">
                <a:latin typeface="NeoSans" pitchFamily="50" charset="0"/>
              </a:rPr>
              <a:t>“</a:t>
            </a:r>
            <a:r>
              <a:rPr lang="en-US" sz="1600" dirty="0" err="1" smtClean="0">
                <a:latin typeface="NeoSans" pitchFamily="50" charset="0"/>
              </a:rPr>
              <a:t>ClassTest</a:t>
            </a:r>
            <a:r>
              <a:rPr lang="en-US" sz="1600" dirty="0" smtClean="0">
                <a:latin typeface="NeoSans" pitchFamily="50" charset="0"/>
              </a:rPr>
              <a:t>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NeoSans" pitchFamily="50" charset="0"/>
              </a:rPr>
              <a:t>ClassTest</a:t>
            </a:r>
            <a:r>
              <a:rPr lang="en-US" sz="1600" dirty="0" smtClean="0">
                <a:latin typeface="NeoSans" pitchFamily="50" charset="0"/>
              </a:rPr>
              <a:t> </a:t>
            </a:r>
            <a:r>
              <a:rPr lang="en-US" sz="1600" dirty="0">
                <a:latin typeface="NeoSans" pitchFamily="50" charset="0"/>
              </a:rPr>
              <a:t>inherits </a:t>
            </a:r>
            <a:r>
              <a:rPr lang="en-US" sz="1600" dirty="0" smtClean="0">
                <a:latin typeface="NeoSans" pitchFamily="50" charset="0"/>
              </a:rPr>
              <a:t>from </a:t>
            </a:r>
            <a:r>
              <a:rPr lang="en-US" sz="1600" dirty="0" err="1" smtClean="0">
                <a:latin typeface="NeoSans" pitchFamily="50" charset="0"/>
              </a:rPr>
              <a:t>PHPUnit_Framework_TestCase</a:t>
            </a:r>
            <a:endParaRPr lang="en-US" sz="1600" dirty="0" smtClean="0">
              <a:latin typeface="NeoSans" pitchFamily="50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NeoSans" pitchFamily="50" charset="0"/>
              </a:rPr>
              <a:t>Each test methods has an </a:t>
            </a:r>
            <a:r>
              <a:rPr lang="en-US" sz="1600" dirty="0">
                <a:latin typeface="NeoSans" pitchFamily="50" charset="0"/>
              </a:rPr>
              <a:t>assertion </a:t>
            </a:r>
            <a:r>
              <a:rPr lang="en-US" sz="1600" dirty="0" smtClean="0">
                <a:latin typeface="NeoSans" pitchFamily="50" charset="0"/>
              </a:rPr>
              <a:t>methods </a:t>
            </a:r>
          </a:p>
          <a:p>
            <a:pPr marL="0" indent="0">
              <a:buNone/>
            </a:pPr>
            <a:endParaRPr lang="en-US" sz="1700" dirty="0" smtClean="0">
              <a:latin typeface="NeoSans" pitchFamily="50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>
              <a:latin typeface="NeoSans" pitchFamily="50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2" descr="http://tech.enekochan.com/wp-content/uploads/2013/07/PHPUnit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790" y="1817108"/>
            <a:ext cx="2633197" cy="21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36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eoSans" pitchFamily="50" charset="0"/>
              </a:rPr>
              <a:t>What do we test</a:t>
            </a:r>
            <a:r>
              <a:rPr lang="en-US" dirty="0"/>
              <a:t>?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onPageContentSaveComplete</a:t>
            </a:r>
            <a:r>
              <a:rPr lang="en-US" sz="1700" dirty="0" smtClean="0">
                <a:latin typeface="NeoSans" pitchFamily="50" charset="0"/>
              </a:rPr>
              <a:t> creation of the publishing job</a:t>
            </a:r>
            <a:r>
              <a:rPr lang="de-DE" sz="1500" dirty="0" smtClean="0">
                <a:latin typeface="NeoSans" pitchFamily="50" charset="0"/>
              </a:rPr>
              <a:t>	</a:t>
            </a:r>
            <a:endParaRPr lang="en-US" sz="1500" dirty="0">
              <a:latin typeface="NeoSans" pitchFamily="50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>
                <a:latin typeface="NeoSans" pitchFamily="50" charset="0"/>
              </a:rPr>
              <a:t>Database </a:t>
            </a:r>
            <a:r>
              <a:rPr lang="en-US" sz="1600" dirty="0" smtClean="0">
                <a:latin typeface="NeoSans" pitchFamily="50" charset="0"/>
              </a:rPr>
              <a:t>mockup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@group Database</a:t>
            </a:r>
          </a:p>
          <a:p>
            <a:pPr marL="837840" lvl="6" indent="0">
              <a:buNone/>
            </a:pP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PubSubHubbubTest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extends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MediaWikiLangTestCase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500" dirty="0">
                <a:latin typeface="NeoSans" pitchFamily="50" charset="0"/>
              </a:rPr>
              <a:t>Create a </a:t>
            </a:r>
            <a:r>
              <a:rPr lang="en-US" sz="1500" dirty="0">
                <a:latin typeface="NeoSans" pitchFamily="50" charset="0"/>
              </a:rPr>
              <a:t>test article with a  base revision 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$title = Title::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newFromText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 "text"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$article = new Article( $title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baseRevId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150876" lvl="1" indent="0">
              <a:buNone/>
            </a:pPr>
            <a:endParaRPr lang="de-DE" sz="17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370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test?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  <a:cs typeface="Consolas" panose="020B0609020204030204" pitchFamily="49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600" dirty="0" smtClean="0">
                <a:latin typeface="NeoSans" pitchFamily="50" charset="0"/>
                <a:cs typeface="Consolas" panose="020B0609020204030204" pitchFamily="49" charset="0"/>
              </a:rPr>
              <a:t>Check </a:t>
            </a:r>
            <a:r>
              <a:rPr lang="en-US" sz="1600" dirty="0" smtClean="0">
                <a:latin typeface="NeoSans" pitchFamily="50" charset="0"/>
                <a:cs typeface="Consolas" panose="020B0609020204030204" pitchFamily="49" charset="0"/>
              </a:rPr>
              <a:t>job</a:t>
            </a:r>
            <a:r>
              <a:rPr lang="de-DE" sz="1600" dirty="0" smtClean="0">
                <a:latin typeface="NeoSans" pitchFamily="50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latin typeface="NeoSans" pitchFamily="50" charset="0"/>
                <a:cs typeface="Consolas" panose="020B0609020204030204" pitchFamily="49" charset="0"/>
              </a:rPr>
              <a:t>table </a:t>
            </a:r>
            <a:r>
              <a:rPr lang="de-DE" sz="1600" dirty="0">
                <a:latin typeface="NeoSans" pitchFamily="50" charset="0"/>
                <a:cs typeface="Consolas" panose="020B0609020204030204" pitchFamily="49" charset="0"/>
              </a:rPr>
              <a:t> 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$row = [ [ 0 ] ];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$this-&gt;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assertSelect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 "job", "count(*)", "", $row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37840" lvl="6" indent="0">
              <a:buNone/>
            </a:pPr>
            <a:endParaRPr lang="en-US" sz="1600" dirty="0" smtClean="0">
              <a:latin typeface="NeoSans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 smtClean="0">
                <a:latin typeface="NeoSans" pitchFamily="50" charset="0"/>
              </a:rPr>
              <a:t>Generation</a:t>
            </a:r>
            <a:r>
              <a:rPr lang="en-US" sz="1600" dirty="0" smtClean="0">
                <a:latin typeface="NeoSans" pitchFamily="50" charset="0"/>
              </a:rPr>
              <a:t> </a:t>
            </a:r>
            <a:r>
              <a:rPr lang="en-US" sz="1600" dirty="0">
                <a:latin typeface="NeoSans" pitchFamily="50" charset="0"/>
              </a:rPr>
              <a:t>of the link </a:t>
            </a:r>
            <a:r>
              <a:rPr lang="en-US" sz="1600" dirty="0" smtClean="0">
                <a:latin typeface="NeoSans" pitchFamily="50" charset="0"/>
              </a:rPr>
              <a:t>headers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latin typeface="NeoSans" pitchFamily="50" charset="0"/>
              </a:rPr>
              <a:t>static string </a:t>
            </a:r>
            <a:r>
              <a:rPr lang="en-US" sz="1600" dirty="0" smtClean="0">
                <a:latin typeface="NeoSans" pitchFamily="50" charset="0"/>
              </a:rPr>
              <a:t>comparison</a:t>
            </a:r>
          </a:p>
          <a:p>
            <a:pPr marL="150876" lvl="1" indent="0">
              <a:buNone/>
            </a:pPr>
            <a:endParaRPr lang="en-US" sz="1600" dirty="0">
              <a:latin typeface="NeoSans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600" dirty="0">
                <a:latin typeface="NeoSans" pitchFamily="50" charset="0"/>
              </a:rPr>
              <a:t>(</a:t>
            </a:r>
            <a:r>
              <a:rPr lang="en-US" sz="1600" dirty="0">
                <a:latin typeface="NeoSans" pitchFamily="50" charset="0"/>
              </a:rPr>
              <a:t>publishing of changes)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914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330</Words>
  <Application>Microsoft Office PowerPoint</Application>
  <PresentationFormat>On-screen Show (16:9)</PresentationFormat>
  <Paragraphs>125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Retrospect</vt:lpstr>
      <vt:lpstr>1_Retrospect</vt:lpstr>
      <vt:lpstr>2_Retrospect</vt:lpstr>
      <vt:lpstr>3_Retrospect</vt:lpstr>
      <vt:lpstr>PubSubHubbub</vt:lpstr>
      <vt:lpstr>Agenda</vt:lpstr>
      <vt:lpstr>PubSubHubbub</vt:lpstr>
      <vt:lpstr>Implementation</vt:lpstr>
      <vt:lpstr>Tests</vt:lpstr>
      <vt:lpstr>Mediawiki Workflow</vt:lpstr>
      <vt:lpstr>PHPUnit</vt:lpstr>
      <vt:lpstr>What do we test?</vt:lpstr>
      <vt:lpstr>What do we test?</vt:lpstr>
      <vt:lpstr>Composer</vt:lpstr>
      <vt:lpstr>Customer Reports - DBpedia</vt:lpstr>
      <vt:lpstr>Protocol issues</vt:lpstr>
      <vt:lpstr>Possible Solution</vt:lpstr>
      <vt:lpstr>Deployment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alexander.lehmann</cp:lastModifiedBy>
  <cp:revision>50</cp:revision>
  <dcterms:created xsi:type="dcterms:W3CDTF">2013-01-28T08:16:57Z</dcterms:created>
  <dcterms:modified xsi:type="dcterms:W3CDTF">2014-03-13T09:25:49Z</dcterms:modified>
</cp:coreProperties>
</file>

<file path=docProps/thumbnail.jpeg>
</file>